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81" r:id="rId1"/>
  </p:sldMasterIdLst>
  <p:notesMasterIdLst>
    <p:notesMasterId r:id="rId19"/>
  </p:notesMasterIdLst>
  <p:sldIdLst>
    <p:sldId id="888" r:id="rId2"/>
    <p:sldId id="1009" r:id="rId3"/>
    <p:sldId id="1116" r:id="rId4"/>
    <p:sldId id="1117" r:id="rId5"/>
    <p:sldId id="1118" r:id="rId6"/>
    <p:sldId id="1119" r:id="rId7"/>
    <p:sldId id="1120" r:id="rId8"/>
    <p:sldId id="1121" r:id="rId9"/>
    <p:sldId id="1122" r:id="rId10"/>
    <p:sldId id="1130" r:id="rId11"/>
    <p:sldId id="1124" r:id="rId12"/>
    <p:sldId id="1125" r:id="rId13"/>
    <p:sldId id="1126" r:id="rId14"/>
    <p:sldId id="1131" r:id="rId15"/>
    <p:sldId id="1127" r:id="rId16"/>
    <p:sldId id="1132" r:id="rId17"/>
    <p:sldId id="101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 userDrawn="1">
          <p15:clr>
            <a:srgbClr val="A4A3A4"/>
          </p15:clr>
        </p15:guide>
        <p15:guide id="2" pos="9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37573A"/>
    <a:srgbClr val="325035"/>
    <a:srgbClr val="2F4B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22" autoAdjust="0"/>
    <p:restoredTop sz="91355" autoAdjust="0"/>
  </p:normalViewPr>
  <p:slideViewPr>
    <p:cSldViewPr snapToGrid="0">
      <p:cViewPr varScale="1">
        <p:scale>
          <a:sx n="97" d="100"/>
          <a:sy n="97" d="100"/>
        </p:scale>
        <p:origin x="792" y="90"/>
      </p:cViewPr>
      <p:guideLst>
        <p:guide orient="horz" pos="288"/>
        <p:guide pos="960"/>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30B19-302D-4A04-A6B9-E9BB8AE4FCC2}" type="datetimeFigureOut">
              <a:rPr lang="en-US" smtClean="0"/>
              <a:t>10/9/2026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8A9F21-7D6D-4A4D-A23E-D7E88028557A}" type="slidenum">
              <a:rPr lang="en-US" smtClean="0"/>
              <a:t>‹#›</a:t>
            </a:fld>
            <a:endParaRPr lang="en-US"/>
          </a:p>
        </p:txBody>
      </p:sp>
    </p:spTree>
    <p:extLst>
      <p:ext uri="{BB962C8B-B14F-4D97-AF65-F5344CB8AC3E}">
        <p14:creationId xmlns:p14="http://schemas.microsoft.com/office/powerpoint/2010/main" val="2142235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4:notes"/>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p>
            <a:pPr>
              <a:buSzPts val="1400"/>
            </a:pPr>
            <a:endParaRPr/>
          </a:p>
        </p:txBody>
      </p:sp>
      <p:sp>
        <p:nvSpPr>
          <p:cNvPr id="133" name="Google Shape;133;p14: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3920E5D7-D573-4729-A6A0-6031E4F961CC}" type="datetimeFigureOut">
              <a:rPr lang="zh-CN" altLang="en-US"/>
              <a:pPr>
                <a:defRPr/>
              </a:pPr>
              <a:t>2026/10/9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4C5777D0-42B9-4AEE-ADE2-0004775D976B}" type="slidenum">
              <a:rPr lang="zh-CN" altLang="en-US"/>
              <a:pPr>
                <a:defRPr/>
              </a:pPr>
              <a:t>‹#›</a:t>
            </a:fld>
            <a:endParaRPr lang="zh-CN" altLang="en-US"/>
          </a:p>
        </p:txBody>
      </p:sp>
    </p:spTree>
    <p:extLst>
      <p:ext uri="{BB962C8B-B14F-4D97-AF65-F5344CB8AC3E}">
        <p14:creationId xmlns:p14="http://schemas.microsoft.com/office/powerpoint/2010/main" val="82328863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09600" y="274639"/>
            <a:ext cx="10972800" cy="1143000"/>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p:cNvSpPr>
          <p:nvPr>
            <p:ph type="body" idx="1"/>
          </p:nvPr>
        </p:nvSpPr>
        <p:spPr bwMode="auto">
          <a:xfrm>
            <a:off x="609600" y="1600201"/>
            <a:ext cx="10972800" cy="4525963"/>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600">
                <a:solidFill>
                  <a:schemeClr val="tx1">
                    <a:tint val="75000"/>
                  </a:schemeClr>
                </a:solidFill>
                <a:latin typeface="+mn-lt"/>
                <a:ea typeface="+mn-ea"/>
              </a:defRPr>
            </a:lvl1pPr>
          </a:lstStyle>
          <a:p>
            <a:pPr>
              <a:defRPr/>
            </a:pPr>
            <a:fld id="{06C1C240-9017-4C45-A094-DD8E498073CB}" type="datetimeFigureOut">
              <a:rPr lang="zh-CN" altLang="en-US"/>
              <a:pPr>
                <a:defRPr/>
              </a:pPr>
              <a:t>2026/10/9</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6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600">
                <a:solidFill>
                  <a:schemeClr val="tx1">
                    <a:tint val="75000"/>
                  </a:schemeClr>
                </a:solidFill>
                <a:latin typeface="+mn-lt"/>
                <a:ea typeface="+mn-ea"/>
              </a:defRPr>
            </a:lvl1pPr>
          </a:lstStyle>
          <a:p>
            <a:pPr>
              <a:defRPr/>
            </a:pPr>
            <a:fld id="{77EEFD9F-D935-4FC2-AC09-44F040414EE2}" type="slidenum">
              <a:rPr lang="zh-CN" altLang="en-US"/>
              <a:pPr>
                <a:defRPr/>
              </a:pPr>
              <a:t>‹#›</a:t>
            </a:fld>
            <a:endParaRPr lang="zh-CN" altLang="en-US"/>
          </a:p>
        </p:txBody>
      </p:sp>
    </p:spTree>
    <p:extLst>
      <p:ext uri="{BB962C8B-B14F-4D97-AF65-F5344CB8AC3E}">
        <p14:creationId xmlns:p14="http://schemas.microsoft.com/office/powerpoint/2010/main" val="1776244505"/>
      </p:ext>
    </p:extLst>
  </p:cSld>
  <p:clrMap bg1="lt1" tx1="dk1" bg2="lt2" tx2="dk2" accent1="accent1" accent2="accent2" accent3="accent3" accent4="accent4" accent5="accent5" accent6="accent6" hlink="hlink" folHlink="folHlink"/>
  <p:sldLayoutIdLst>
    <p:sldLayoutId id="2147484282" r:id="rId1"/>
  </p:sldLayoutIdLst>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5867">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5867">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5867">
          <a:solidFill>
            <a:schemeClr val="tx1"/>
          </a:solidFill>
          <a:latin typeface="Calibri" panose="020F0502020204030204" pitchFamily="34" charset="0"/>
          <a:ea typeface="宋体" panose="02010600030101010101" pitchFamily="2" charset="-122"/>
        </a:defRPr>
      </a:lvl5pPr>
      <a:lvl6pPr marL="609585" algn="ctr" rtl="0" fontAlgn="base">
        <a:spcBef>
          <a:spcPct val="0"/>
        </a:spcBef>
        <a:spcAft>
          <a:spcPct val="0"/>
        </a:spcAft>
        <a:defRPr sz="5867">
          <a:solidFill>
            <a:schemeClr val="tx1"/>
          </a:solidFill>
          <a:latin typeface="Calibri" panose="020F0502020204030204" pitchFamily="34" charset="0"/>
          <a:ea typeface="宋体" panose="02010600030101010101" pitchFamily="2" charset="-122"/>
        </a:defRPr>
      </a:lvl6pPr>
      <a:lvl7pPr marL="1219170" algn="ctr" rtl="0" fontAlgn="base">
        <a:spcBef>
          <a:spcPct val="0"/>
        </a:spcBef>
        <a:spcAft>
          <a:spcPct val="0"/>
        </a:spcAft>
        <a:defRPr sz="5867">
          <a:solidFill>
            <a:schemeClr val="tx1"/>
          </a:solidFill>
          <a:latin typeface="Calibri" panose="020F0502020204030204" pitchFamily="34" charset="0"/>
          <a:ea typeface="宋体" panose="02010600030101010101" pitchFamily="2" charset="-122"/>
        </a:defRPr>
      </a:lvl7pPr>
      <a:lvl8pPr marL="1828754" algn="ctr" rtl="0" fontAlgn="base">
        <a:spcBef>
          <a:spcPct val="0"/>
        </a:spcBef>
        <a:spcAft>
          <a:spcPct val="0"/>
        </a:spcAft>
        <a:defRPr sz="5867">
          <a:solidFill>
            <a:schemeClr val="tx1"/>
          </a:solidFill>
          <a:latin typeface="Calibri" panose="020F0502020204030204" pitchFamily="34" charset="0"/>
          <a:ea typeface="宋体" panose="02010600030101010101" pitchFamily="2" charset="-122"/>
        </a:defRPr>
      </a:lvl8pPr>
      <a:lvl9pPr marL="2438339" algn="ctr" rtl="0" fontAlgn="base">
        <a:spcBef>
          <a:spcPct val="0"/>
        </a:spcBef>
        <a:spcAft>
          <a:spcPct val="0"/>
        </a:spcAft>
        <a:defRPr sz="5867">
          <a:solidFill>
            <a:schemeClr val="tx1"/>
          </a:solidFill>
          <a:latin typeface="Calibri" panose="020F0502020204030204" pitchFamily="34" charset="0"/>
          <a:ea typeface="宋体" panose="02010600030101010101" pitchFamily="2" charset="-122"/>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chemeClr val="tx1"/>
          </a:solidFill>
          <a:latin typeface="+mn-lt"/>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chemeClr val="tx1"/>
          </a:solidFill>
          <a:latin typeface="+mn-lt"/>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标题 3"/>
          <p:cNvSpPr>
            <a:spLocks noGrp="1"/>
          </p:cNvSpPr>
          <p:nvPr>
            <p:ph type="title"/>
          </p:nvPr>
        </p:nvSpPr>
        <p:spPr>
          <a:xfrm>
            <a:off x="0" y="0"/>
            <a:ext cx="12192000" cy="2000240"/>
          </a:xfrm>
        </p:spPr>
        <p:txBody>
          <a:bodyPr/>
          <a:lstStyle/>
          <a:p>
            <a:r>
              <a:rPr lang="zh-CN" altLang="en-US" sz="4800" b="1" dirty="0"/>
              <a:t>效法我，像我效法基督</a:t>
            </a:r>
            <a:br>
              <a:rPr lang="en-US" altLang="zh-CN" sz="5333" b="1" dirty="0"/>
            </a:br>
            <a:r>
              <a:rPr lang="en-US" sz="4267" dirty="0"/>
              <a:t>Imitate Me, as I Imitate Christ </a:t>
            </a:r>
            <a:br>
              <a:rPr lang="zh-CN" altLang="en-US" sz="4267" dirty="0"/>
            </a:br>
            <a:r>
              <a:rPr lang="en-US" sz="4267" b="1" dirty="0"/>
              <a:t> </a:t>
            </a:r>
            <a:r>
              <a:rPr lang="zh-CN" altLang="en-US" sz="4267" b="1" dirty="0"/>
              <a:t>罗</a:t>
            </a:r>
            <a:r>
              <a:rPr lang="en-US" altLang="zh-CN" sz="4267" b="1" dirty="0"/>
              <a:t>/Rom. </a:t>
            </a:r>
            <a:r>
              <a:rPr lang="en-US" sz="4267" b="1" dirty="0"/>
              <a:t>9</a:t>
            </a:r>
            <a:r>
              <a:rPr lang="zh-CN" altLang="en-US" sz="4267" b="1" dirty="0"/>
              <a:t>：</a:t>
            </a:r>
            <a:r>
              <a:rPr lang="en-US" altLang="zh-CN" sz="4267" b="1" dirty="0"/>
              <a:t>1-5</a:t>
            </a:r>
            <a:endParaRPr lang="zh-CN" altLang="en-US" sz="4267" dirty="0"/>
          </a:p>
        </p:txBody>
      </p:sp>
      <p:pic>
        <p:nvPicPr>
          <p:cNvPr id="1026" name="Picture 2" descr="E:\2026 证道\效法我，像我效法基督\1745691107807150.png"/>
          <p:cNvPicPr>
            <a:picLocks noChangeAspect="1" noChangeArrowheads="1"/>
          </p:cNvPicPr>
          <p:nvPr/>
        </p:nvPicPr>
        <p:blipFill>
          <a:blip r:embed="rId2"/>
          <a:srcRect/>
          <a:stretch>
            <a:fillRect/>
          </a:stretch>
        </p:blipFill>
        <p:spPr bwMode="auto">
          <a:xfrm>
            <a:off x="95208" y="2095492"/>
            <a:ext cx="12096792" cy="4762509"/>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6632"/>
            <a:ext cx="10972800" cy="772368"/>
          </a:xfrm>
        </p:spPr>
        <p:txBody>
          <a:bodyPr/>
          <a:lstStyle/>
          <a:p>
            <a:r>
              <a:rPr lang="zh-CN" altLang="en-US" b="1" dirty="0"/>
              <a:t>祈祷</a:t>
            </a:r>
            <a:r>
              <a:rPr lang="en-US" altLang="zh-CN" b="1" dirty="0"/>
              <a:t>/Prayer</a:t>
            </a:r>
            <a:endParaRPr lang="en-US" dirty="0"/>
          </a:p>
        </p:txBody>
      </p:sp>
      <p:pic>
        <p:nvPicPr>
          <p:cNvPr id="3" name="Picture 2"/>
          <p:cNvPicPr>
            <a:picLocks noChangeAspect="1"/>
          </p:cNvPicPr>
          <p:nvPr/>
        </p:nvPicPr>
        <p:blipFill>
          <a:blip r:embed="rId2" cstate="print"/>
          <a:stretch>
            <a:fillRect/>
          </a:stretch>
        </p:blipFill>
        <p:spPr>
          <a:xfrm>
            <a:off x="47328" y="1193801"/>
            <a:ext cx="12144672" cy="56642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12192000" cy="4762509"/>
          </a:xfrm>
        </p:spPr>
        <p:txBody>
          <a:bodyPr/>
          <a:lstStyle/>
          <a:p>
            <a:pPr algn="l"/>
            <a:r>
              <a:rPr lang="zh-CN" altLang="en-US" sz="4800" b="1" dirty="0"/>
              <a:t>一、保罗为什么“忧伤</a:t>
            </a:r>
            <a:r>
              <a:rPr lang="en-US" sz="4800" b="1" dirty="0"/>
              <a:t>”</a:t>
            </a:r>
            <a:r>
              <a:rPr lang="en-US" altLang="zh-CN" sz="4800" b="1" dirty="0"/>
              <a:t>——</a:t>
            </a:r>
            <a:r>
              <a:rPr lang="zh-CN" altLang="en-US" sz="4800" b="1" dirty="0"/>
              <a:t>因他看见同胞的属灵需要</a:t>
            </a:r>
            <a:br>
              <a:rPr lang="en-US" altLang="zh-CN" sz="4800" b="1" dirty="0"/>
            </a:br>
            <a:br>
              <a:rPr lang="zh-CN" altLang="en-US" sz="4800" dirty="0"/>
            </a:br>
            <a:r>
              <a:rPr lang="en-US" sz="4267" dirty="0"/>
              <a:t>I. Why Was Paul “Sorrowful”? — Because He Saw the Spiritual Need of His Fellow Israelites</a:t>
            </a:r>
            <a:endParaRPr lang="zh-CN" altLang="en-US" sz="426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12192000" cy="6858000"/>
          </a:xfrm>
        </p:spPr>
        <p:txBody>
          <a:bodyPr/>
          <a:lstStyle/>
          <a:p>
            <a:pPr algn="l"/>
            <a:r>
              <a:rPr lang="en-US" altLang="zh-CN" sz="4800" b="1" dirty="0"/>
              <a:t>9:1-3</a:t>
            </a:r>
            <a:r>
              <a:rPr lang="zh-CN" altLang="en-US" sz="4800" b="1" dirty="0"/>
              <a:t>我在基督里说真话，并不谎言，有我良心被圣灵感动，给我作见证。</a:t>
            </a:r>
            <a:r>
              <a:rPr lang="zh-CN" altLang="en-US" sz="4800" b="1" dirty="0">
                <a:solidFill>
                  <a:srgbClr val="0070C0"/>
                </a:solidFill>
              </a:rPr>
              <a:t>我是大有忧愁，心里时常伤痛。为我弟兄，我骨肉之亲，就是自己被咒诅，与基督分离，我也愿意</a:t>
            </a:r>
            <a:r>
              <a:rPr lang="zh-CN" altLang="en-US" sz="4800" b="1" dirty="0"/>
              <a:t>。</a:t>
            </a:r>
            <a:br>
              <a:rPr lang="en-US" altLang="zh-CN" sz="4800" b="1" dirty="0"/>
            </a:br>
            <a:br>
              <a:rPr lang="en-US" altLang="zh-CN" sz="4800" b="1" dirty="0"/>
            </a:br>
            <a:r>
              <a:rPr lang="en-US" altLang="zh-CN" sz="3733" b="1" dirty="0"/>
              <a:t>1  I speak the truth in Christ—I am not lying, my conscience confirms it through the Holy Spirit— </a:t>
            </a:r>
            <a:r>
              <a:rPr lang="en-US" altLang="zh-CN" sz="3733" b="1" dirty="0">
                <a:solidFill>
                  <a:srgbClr val="0070C0"/>
                </a:solidFill>
              </a:rPr>
              <a:t>2I have great sorrow and unceasing anguish in my heart. 3For I could wish that I myself were cursed and cut off from Christ for the sake of my people, those of my own race</a:t>
            </a:r>
            <a:r>
              <a:rPr lang="en-US" altLang="zh-CN" sz="3733" b="1" dirty="0"/>
              <a:t>.</a:t>
            </a:r>
            <a:endParaRPr lang="zh-CN" altLang="en-US" sz="3733"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12192000" cy="6858000"/>
          </a:xfrm>
        </p:spPr>
        <p:txBody>
          <a:bodyPr/>
          <a:lstStyle/>
          <a:p>
            <a:pPr algn="l"/>
            <a:r>
              <a:rPr lang="zh-CN" altLang="en-US" sz="4800" b="1" dirty="0"/>
              <a:t>二、保罗为什么能够爱</a:t>
            </a:r>
            <a:r>
              <a:rPr lang="en-US" altLang="zh-CN" sz="4800" b="1" dirty="0"/>
              <a:t>——</a:t>
            </a:r>
            <a:r>
              <a:rPr lang="zh-CN" altLang="en-US" sz="4800" b="1" dirty="0"/>
              <a:t>因他经历了恩典、从基督身上看见了榜样</a:t>
            </a:r>
            <a:br>
              <a:rPr lang="zh-CN" altLang="en-US" sz="4800" dirty="0"/>
            </a:br>
            <a:r>
              <a:rPr lang="en-US" sz="4800" b="1" dirty="0"/>
              <a:t>II. Why Was Paul Able to Love? — Because He experienced Grace in His Own Life and saw the Example of Christ</a:t>
            </a:r>
            <a:br>
              <a:rPr lang="en-US" sz="4800" b="1" dirty="0"/>
            </a:br>
            <a:br>
              <a:rPr lang="zh-CN" altLang="en-US" sz="4800" b="1" dirty="0"/>
            </a:br>
            <a:r>
              <a:rPr lang="en-US" sz="4800" b="1" dirty="0"/>
              <a:t>1</a:t>
            </a:r>
            <a:r>
              <a:rPr lang="zh-CN" altLang="en-US" sz="4800" b="1" dirty="0"/>
              <a:t>、他从同胞身上看到了“过去的自已”</a:t>
            </a:r>
            <a:br>
              <a:rPr lang="zh-CN" altLang="en-US" sz="4800" b="1" dirty="0"/>
            </a:br>
            <a:r>
              <a:rPr lang="en-US" sz="4800" b="1" dirty="0"/>
              <a:t>1. He Saw His “Former Self” in His Fellow Israelites</a:t>
            </a:r>
            <a:endParaRPr lang="zh-CN" altLang="en-US" sz="4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12192000" cy="6858000"/>
          </a:xfrm>
        </p:spPr>
        <p:txBody>
          <a:bodyPr/>
          <a:lstStyle/>
          <a:p>
            <a:pPr algn="l"/>
            <a:r>
              <a:rPr lang="zh-CN" altLang="en-US" sz="4800" b="1" dirty="0"/>
              <a:t>徒</a:t>
            </a:r>
            <a:r>
              <a:rPr lang="en-US" sz="4800" b="1" dirty="0"/>
              <a:t>13</a:t>
            </a:r>
            <a:r>
              <a:rPr lang="zh-CN" altLang="en-US" sz="4800" b="1" dirty="0"/>
              <a:t>：</a:t>
            </a:r>
            <a:r>
              <a:rPr lang="en-US" sz="4800" b="1" dirty="0"/>
              <a:t>49</a:t>
            </a:r>
            <a:r>
              <a:rPr lang="zh-CN" altLang="en-US" sz="4800" b="1" dirty="0"/>
              <a:t>于是主的道，传遍了那一带地方。</a:t>
            </a:r>
            <a:r>
              <a:rPr lang="en-US" sz="4800" b="1" dirty="0"/>
              <a:t>50</a:t>
            </a:r>
            <a:r>
              <a:rPr lang="zh-CN" altLang="en-US" sz="4800" b="1" dirty="0"/>
              <a:t>但犹太人</a:t>
            </a:r>
            <a:r>
              <a:rPr lang="zh-CN" altLang="en-US" sz="4800" b="1" dirty="0">
                <a:solidFill>
                  <a:schemeClr val="accent6">
                    <a:lumMod val="50000"/>
                  </a:schemeClr>
                </a:solidFill>
              </a:rPr>
              <a:t>挑唆</a:t>
            </a:r>
            <a:r>
              <a:rPr lang="zh-CN" altLang="en-US" sz="4800" b="1" dirty="0"/>
              <a:t>虔敬尊贵的妇女，和城内有名望的人，</a:t>
            </a:r>
            <a:r>
              <a:rPr lang="zh-CN" altLang="en-US" sz="4800" b="1" dirty="0">
                <a:solidFill>
                  <a:schemeClr val="accent6">
                    <a:lumMod val="50000"/>
                  </a:schemeClr>
                </a:solidFill>
              </a:rPr>
              <a:t>逼迫保罗，巴拿巴，将他们赶出境外</a:t>
            </a:r>
            <a:r>
              <a:rPr lang="zh-CN" altLang="en-US" sz="4800" b="1" dirty="0"/>
              <a:t>。</a:t>
            </a:r>
            <a:br>
              <a:rPr lang="en-US" altLang="zh-CN" sz="4800" b="1" dirty="0"/>
            </a:br>
            <a:br>
              <a:rPr lang="en-US" altLang="zh-CN" sz="2133" b="1" dirty="0"/>
            </a:br>
            <a:r>
              <a:rPr lang="en-US" altLang="zh-CN" sz="4800" b="1" dirty="0"/>
              <a:t> </a:t>
            </a:r>
            <a:r>
              <a:rPr lang="en-US" altLang="zh-CN" sz="4267" b="1" dirty="0"/>
              <a:t>49The word of the Lord spread through the whole region. 50But the Jewish leaders incited the God-fearing women of high standing and the leading men of the city. </a:t>
            </a:r>
            <a:r>
              <a:rPr lang="en-US" altLang="zh-CN" sz="4267" b="1" dirty="0">
                <a:solidFill>
                  <a:schemeClr val="accent6">
                    <a:lumMod val="50000"/>
                  </a:schemeClr>
                </a:solidFill>
              </a:rPr>
              <a:t>They stirred up persecution against Paul and Barnabas, and expelled them from their region</a:t>
            </a:r>
            <a:r>
              <a:rPr lang="en-US" altLang="zh-CN" sz="4267" b="1" dirty="0"/>
              <a:t>. </a:t>
            </a:r>
            <a:endParaRPr lang="zh-CN" altLang="en-US" sz="4267"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12192000" cy="6858000"/>
          </a:xfrm>
        </p:spPr>
        <p:txBody>
          <a:bodyPr/>
          <a:lstStyle/>
          <a:p>
            <a:pPr algn="l"/>
            <a:r>
              <a:rPr lang="en-US" sz="4800" b="1" dirty="0"/>
              <a:t>14</a:t>
            </a:r>
            <a:r>
              <a:rPr lang="zh-CN" altLang="en-US" sz="4800" b="1" dirty="0"/>
              <a:t>：</a:t>
            </a:r>
            <a:r>
              <a:rPr lang="en-US" sz="4800" b="1" dirty="0"/>
              <a:t>19</a:t>
            </a:r>
            <a:r>
              <a:rPr lang="zh-CN" altLang="en-US" sz="4800" b="1" dirty="0"/>
              <a:t>但有些犹太人，从安提阿和以哥念来，</a:t>
            </a:r>
            <a:r>
              <a:rPr lang="zh-CN" altLang="en-US" sz="4800" b="1" dirty="0">
                <a:solidFill>
                  <a:schemeClr val="accent6">
                    <a:lumMod val="50000"/>
                  </a:schemeClr>
                </a:solidFill>
              </a:rPr>
              <a:t>挑唆众人，就用石头打保罗</a:t>
            </a:r>
            <a:r>
              <a:rPr lang="zh-CN" altLang="en-US" sz="4800" b="1" dirty="0"/>
              <a:t>，以为他是死了，便拖到城外。</a:t>
            </a:r>
            <a:r>
              <a:rPr lang="en-US" sz="4800" b="1" dirty="0"/>
              <a:t>20</a:t>
            </a:r>
            <a:r>
              <a:rPr lang="zh-CN" altLang="en-US" sz="4800" b="1" dirty="0"/>
              <a:t>门徒正围着他，他就起来，走进城去。第二天，同巴拿巴往特庇去，</a:t>
            </a:r>
            <a:br>
              <a:rPr lang="en-US" altLang="zh-CN" sz="4800" b="1" dirty="0"/>
            </a:br>
            <a:r>
              <a:rPr lang="en-US" altLang="zh-CN" sz="4800" b="1" dirty="0"/>
              <a:t> </a:t>
            </a:r>
            <a:r>
              <a:rPr lang="en-US" altLang="zh-CN" sz="3733" b="1" dirty="0"/>
              <a:t>19Then some Jews came from Antioch and </a:t>
            </a:r>
            <a:r>
              <a:rPr lang="en-US" altLang="zh-CN" sz="3733" b="1" dirty="0" err="1"/>
              <a:t>Iconium</a:t>
            </a:r>
            <a:r>
              <a:rPr lang="en-US" altLang="zh-CN" sz="3733" b="1" dirty="0"/>
              <a:t> and </a:t>
            </a:r>
            <a:r>
              <a:rPr lang="en-US" altLang="zh-CN" sz="3733" b="1" dirty="0">
                <a:solidFill>
                  <a:schemeClr val="accent6">
                    <a:lumMod val="50000"/>
                  </a:schemeClr>
                </a:solidFill>
              </a:rPr>
              <a:t>won the crowd over. They stoned Paul </a:t>
            </a:r>
            <a:r>
              <a:rPr lang="en-US" altLang="zh-CN" sz="3733" b="1" dirty="0"/>
              <a:t>and dragged him outside the city, thinking he was dead. 20But after the disciples had gathered around him, he got up and went back into the city. The next day he and Barnabas left for </a:t>
            </a:r>
            <a:r>
              <a:rPr lang="en-US" altLang="zh-CN" sz="3733" b="1" dirty="0" err="1"/>
              <a:t>Derbe</a:t>
            </a:r>
            <a:r>
              <a:rPr lang="en-US" altLang="zh-CN" sz="3733" b="1" dirty="0"/>
              <a:t>.</a:t>
            </a:r>
            <a:endParaRPr lang="zh-CN" altLang="en-US" sz="3733"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12192000" cy="6858000"/>
          </a:xfrm>
        </p:spPr>
        <p:txBody>
          <a:bodyPr/>
          <a:lstStyle/>
          <a:p>
            <a:pPr algn="l"/>
            <a:r>
              <a:rPr lang="en-US" sz="4800" b="1" dirty="0"/>
              <a:t>17</a:t>
            </a:r>
            <a:r>
              <a:rPr lang="zh-CN" altLang="en-US" sz="4800" b="1" dirty="0"/>
              <a:t>：</a:t>
            </a:r>
            <a:r>
              <a:rPr lang="en-US" sz="4800" b="1" dirty="0"/>
              <a:t>5</a:t>
            </a:r>
            <a:r>
              <a:rPr lang="zh-CN" altLang="en-US" sz="4800" b="1" dirty="0"/>
              <a:t>但那不信的</a:t>
            </a:r>
            <a:r>
              <a:rPr lang="zh-CN" altLang="en-US" sz="4800" b="1" dirty="0">
                <a:solidFill>
                  <a:schemeClr val="accent6">
                    <a:lumMod val="50000"/>
                  </a:schemeClr>
                </a:solidFill>
              </a:rPr>
              <a:t>犹太人心里嫉妒</a:t>
            </a:r>
            <a:r>
              <a:rPr lang="zh-CN" altLang="en-US" sz="4800" b="1" dirty="0"/>
              <a:t>，招聚了些市井匪类，搭伙成群，耸动合城的人，闯进耶孙的家，要将保罗西拉带到百姓那里。</a:t>
            </a:r>
            <a:br>
              <a:rPr lang="en-US" altLang="zh-CN" sz="4800" b="1" dirty="0"/>
            </a:br>
            <a:br>
              <a:rPr lang="en-US" altLang="zh-CN" sz="4800" b="1" dirty="0"/>
            </a:br>
            <a:r>
              <a:rPr lang="en-US" altLang="zh-CN" sz="4800" b="1" dirty="0"/>
              <a:t> </a:t>
            </a:r>
            <a:r>
              <a:rPr lang="en-US" altLang="zh-CN" sz="3733" b="1" dirty="0"/>
              <a:t>5But other </a:t>
            </a:r>
            <a:r>
              <a:rPr lang="en-US" altLang="zh-CN" sz="3733" b="1" dirty="0">
                <a:solidFill>
                  <a:schemeClr val="accent6">
                    <a:lumMod val="50000"/>
                  </a:schemeClr>
                </a:solidFill>
              </a:rPr>
              <a:t>Jews were jealous</a:t>
            </a:r>
            <a:r>
              <a:rPr lang="en-US" altLang="zh-CN" sz="3733" b="1" dirty="0"/>
              <a:t>; so they rounded up some bad characters from the marketplace, formed a mob and started a riot in the city. They rushed to Jason’s house in search of Paul and Silas in order to bring them out to the crowd. </a:t>
            </a:r>
            <a:endParaRPr lang="zh-CN" altLang="en-US" sz="3733"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12192000" cy="6858000"/>
          </a:xfrm>
        </p:spPr>
        <p:txBody>
          <a:bodyPr/>
          <a:lstStyle/>
          <a:p>
            <a:pPr algn="l"/>
            <a:r>
              <a:rPr lang="en-US" sz="4533" b="1" dirty="0"/>
              <a:t>      18</a:t>
            </a:r>
            <a:r>
              <a:rPr lang="zh-CN" altLang="en-US" sz="4533" b="1" dirty="0"/>
              <a:t>：</a:t>
            </a:r>
            <a:r>
              <a:rPr lang="en-US" sz="4533" b="1" dirty="0"/>
              <a:t>5</a:t>
            </a:r>
            <a:r>
              <a:rPr lang="zh-CN" altLang="en-US" sz="4533" b="1" dirty="0"/>
              <a:t>保罗为道迫切，向犹太人证明耶稣是基督。</a:t>
            </a:r>
            <a:r>
              <a:rPr lang="en-US" sz="4533" b="1" dirty="0"/>
              <a:t>6</a:t>
            </a:r>
            <a:r>
              <a:rPr lang="zh-CN" altLang="en-US" sz="4533" b="1" dirty="0">
                <a:solidFill>
                  <a:schemeClr val="accent6">
                    <a:lumMod val="50000"/>
                  </a:schemeClr>
                </a:solidFill>
              </a:rPr>
              <a:t>他们既抗拒，毁谤</a:t>
            </a:r>
            <a:r>
              <a:rPr lang="zh-CN" altLang="en-US" sz="4533" b="1" dirty="0"/>
              <a:t>，保罗就抖着衣裳说，你们的罪归到你们自己头上，与我无干，从今以后，我要往外邦人那里去。</a:t>
            </a:r>
            <a:br>
              <a:rPr lang="en-US" altLang="zh-CN" sz="4800" b="1" dirty="0"/>
            </a:br>
            <a:r>
              <a:rPr lang="en-US" altLang="zh-CN" sz="4800" b="1" dirty="0"/>
              <a:t>      </a:t>
            </a:r>
            <a:r>
              <a:rPr lang="en-US" altLang="zh-CN" sz="3733" b="1" dirty="0"/>
              <a:t>5When Silas and Timothy came from Macedonia, Paul devoted himself exclusively to preaching, testifying to the Jews that Jesus was the Messiah. 6But when </a:t>
            </a:r>
            <a:r>
              <a:rPr lang="en-US" altLang="zh-CN" sz="3733" b="1" dirty="0">
                <a:solidFill>
                  <a:schemeClr val="accent6">
                    <a:lumMod val="50000"/>
                  </a:schemeClr>
                </a:solidFill>
              </a:rPr>
              <a:t>they opposed Paul and became abusive</a:t>
            </a:r>
            <a:r>
              <a:rPr lang="en-US" altLang="zh-CN" sz="3733" b="1" dirty="0"/>
              <a:t>, he shook out his clothes in protest and said to them, “Your blood be on your own heads! I am innocent of it. From now on I will go to the Gentiles.”</a:t>
            </a:r>
            <a:endParaRPr lang="zh-CN" altLang="en-US" sz="3733"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12192000" cy="6858000"/>
          </a:xfrm>
        </p:spPr>
        <p:txBody>
          <a:bodyPr/>
          <a:lstStyle/>
          <a:p>
            <a:pPr algn="l"/>
            <a:r>
              <a:rPr lang="zh-CN" altLang="en-US" sz="4800" b="1" dirty="0"/>
              <a:t>提前</a:t>
            </a:r>
            <a:r>
              <a:rPr lang="en-US" sz="4800" b="1" dirty="0"/>
              <a:t>1:13</a:t>
            </a:r>
            <a:r>
              <a:rPr lang="zh-CN" altLang="en-US" sz="4800" b="1" dirty="0"/>
              <a:t>我</a:t>
            </a:r>
            <a:r>
              <a:rPr lang="zh-CN" altLang="en-US" sz="4800" b="1" dirty="0">
                <a:solidFill>
                  <a:srgbClr val="0070C0"/>
                </a:solidFill>
              </a:rPr>
              <a:t>从前</a:t>
            </a:r>
            <a:r>
              <a:rPr lang="zh-CN" altLang="en-US" sz="4800" b="1" dirty="0"/>
              <a:t>是亵渎神的，逼迫人的，侮慢人的；</a:t>
            </a:r>
            <a:r>
              <a:rPr lang="zh-CN" altLang="en-US" sz="4800" b="1" dirty="0">
                <a:solidFill>
                  <a:srgbClr val="0070C0"/>
                </a:solidFill>
              </a:rPr>
              <a:t>然而我还蒙了怜悯</a:t>
            </a:r>
            <a:r>
              <a:rPr lang="zh-CN" altLang="en-US" sz="4800" b="1" dirty="0"/>
              <a:t>，因我是不信不明白的时候而做的。</a:t>
            </a:r>
            <a:br>
              <a:rPr lang="en-US" altLang="zh-CN" sz="4800" b="1" dirty="0"/>
            </a:br>
            <a:br>
              <a:rPr lang="en-US" altLang="zh-CN" sz="4800" b="1" dirty="0"/>
            </a:br>
            <a:r>
              <a:rPr lang="en-US" altLang="zh-CN" sz="4267" b="1" dirty="0"/>
              <a:t> 13Even though I was once a blasphemer and a persecutor and a violent man, I was shown mercy because I acted in ignorance and unbelief.</a:t>
            </a:r>
            <a:endParaRPr lang="zh-CN" altLang="en-US" sz="4267"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12192000" cy="1904989"/>
          </a:xfrm>
        </p:spPr>
        <p:txBody>
          <a:bodyPr/>
          <a:lstStyle/>
          <a:p>
            <a:pPr algn="l"/>
            <a:r>
              <a:rPr lang="en-US" sz="4800" b="1" dirty="0"/>
              <a:t>2</a:t>
            </a:r>
            <a:r>
              <a:rPr lang="zh-CN" altLang="en-US" sz="4800" b="1" dirty="0"/>
              <a:t>、保罗有一个榜样</a:t>
            </a:r>
            <a:r>
              <a:rPr lang="en-US" altLang="zh-CN" sz="4800" b="1" dirty="0"/>
              <a:t>——</a:t>
            </a:r>
            <a:r>
              <a:rPr lang="zh-CN" altLang="en-US" sz="4800" b="1" dirty="0"/>
              <a:t>主耶稣基督</a:t>
            </a:r>
            <a:br>
              <a:rPr lang="zh-CN" altLang="en-US" sz="4800" b="1" dirty="0"/>
            </a:br>
            <a:r>
              <a:rPr lang="en-US" sz="4800" b="1" dirty="0"/>
              <a:t>2. Paul had an example—the Lord Jesus Christ</a:t>
            </a:r>
            <a:endParaRPr lang="zh-CN" altLang="en-US" sz="4800" b="1" dirty="0"/>
          </a:p>
        </p:txBody>
      </p:sp>
      <p:pic>
        <p:nvPicPr>
          <p:cNvPr id="2050" name="Picture 2" descr="E:\2026 证道\效法我，像我效法基督\WeChat Image_20200210150224.jpg"/>
          <p:cNvPicPr>
            <a:picLocks noChangeAspect="1" noChangeArrowheads="1"/>
          </p:cNvPicPr>
          <p:nvPr/>
        </p:nvPicPr>
        <p:blipFill>
          <a:blip r:embed="rId2"/>
          <a:srcRect/>
          <a:stretch>
            <a:fillRect/>
          </a:stretch>
        </p:blipFill>
        <p:spPr bwMode="auto">
          <a:xfrm>
            <a:off x="3238480" y="2032000"/>
            <a:ext cx="6366933" cy="4826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12192000" cy="3333749"/>
          </a:xfrm>
        </p:spPr>
        <p:txBody>
          <a:bodyPr/>
          <a:lstStyle/>
          <a:p>
            <a:pPr algn="l"/>
            <a:r>
              <a:rPr lang="zh-CN" altLang="en-US" sz="4800" b="1" dirty="0"/>
              <a:t>三、保罗的呼召</a:t>
            </a:r>
            <a:r>
              <a:rPr lang="en-US" altLang="zh-CN" sz="4800" b="1" dirty="0"/>
              <a:t>——</a:t>
            </a:r>
            <a:r>
              <a:rPr lang="zh-CN" altLang="en-US" sz="4800" b="1" dirty="0"/>
              <a:t>效法我，像我效法基督</a:t>
            </a:r>
            <a:br>
              <a:rPr lang="en-US" altLang="zh-CN" sz="4800" b="1" dirty="0"/>
            </a:br>
            <a:br>
              <a:rPr lang="zh-CN" altLang="en-US" sz="4800" b="1" dirty="0"/>
            </a:br>
            <a:r>
              <a:rPr lang="en-US" sz="4800" b="1" dirty="0"/>
              <a:t>III. Paul’s Calling — “Imitate Me, as I Imitate Christ”</a:t>
            </a:r>
            <a:endParaRPr lang="zh-CN" altLang="en-US" sz="4800" b="1" dirty="0"/>
          </a:p>
        </p:txBody>
      </p:sp>
      <p:pic>
        <p:nvPicPr>
          <p:cNvPr id="2050" name="Picture 2" descr="E:\2026 证道\效法我，像我效法基督\1745691107807150.png"/>
          <p:cNvPicPr>
            <a:picLocks noChangeAspect="1" noChangeArrowheads="1"/>
          </p:cNvPicPr>
          <p:nvPr/>
        </p:nvPicPr>
        <p:blipFill>
          <a:blip r:embed="rId2" cstate="print"/>
          <a:srcRect/>
          <a:stretch>
            <a:fillRect/>
          </a:stretch>
        </p:blipFill>
        <p:spPr bwMode="auto">
          <a:xfrm>
            <a:off x="2857477" y="3047997"/>
            <a:ext cx="6773337" cy="3810003"/>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12192000" cy="4476757"/>
          </a:xfrm>
        </p:spPr>
        <p:txBody>
          <a:bodyPr/>
          <a:lstStyle/>
          <a:p>
            <a:pPr algn="l"/>
            <a:r>
              <a:rPr lang="en-US" sz="4800" b="1" dirty="0"/>
              <a:t>1</a:t>
            </a:r>
            <a:r>
              <a:rPr lang="zh-CN" altLang="en-US" sz="4800" b="1" dirty="0"/>
              <a:t>、 保罗从基督身上学会了走十字架的道路</a:t>
            </a:r>
            <a:br>
              <a:rPr lang="en-US" altLang="zh-CN" sz="4800" b="1" dirty="0"/>
            </a:br>
            <a:br>
              <a:rPr lang="zh-CN" altLang="en-US" sz="4800" b="1" dirty="0"/>
            </a:br>
            <a:r>
              <a:rPr lang="en-US" sz="4800" b="1" dirty="0"/>
              <a:t>1. Paul Learned from Christ to Walk the Way of the Cross</a:t>
            </a:r>
            <a:endParaRPr lang="zh-CN" altLang="en-US" sz="48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12192000" cy="6858000"/>
          </a:xfrm>
        </p:spPr>
        <p:txBody>
          <a:bodyPr/>
          <a:lstStyle/>
          <a:p>
            <a:pPr algn="l"/>
            <a:r>
              <a:rPr lang="zh-CN" altLang="en-US" sz="4800" b="1" dirty="0"/>
              <a:t>徒</a:t>
            </a:r>
            <a:r>
              <a:rPr lang="en-US" altLang="zh-CN" sz="4800" b="1" dirty="0"/>
              <a:t>21</a:t>
            </a:r>
            <a:r>
              <a:rPr lang="zh-CN" altLang="en-US" sz="4800" b="1" dirty="0"/>
              <a:t>：</a:t>
            </a:r>
            <a:r>
              <a:rPr lang="en-US" altLang="zh-CN" sz="4800" b="1" dirty="0"/>
              <a:t>10</a:t>
            </a:r>
            <a:r>
              <a:rPr lang="zh-CN" altLang="en-US" sz="4800" b="1" dirty="0"/>
              <a:t>有一个先知，名叫亚迦布，从犹太下来。</a:t>
            </a:r>
            <a:r>
              <a:rPr lang="en-US" altLang="zh-CN" sz="4800" b="1" dirty="0"/>
              <a:t>11</a:t>
            </a:r>
            <a:r>
              <a:rPr lang="zh-CN" altLang="en-US" sz="4800" b="1" dirty="0"/>
              <a:t>到了我们这里，就拿保罗的腰带，捆上自己的手脚，说，</a:t>
            </a:r>
            <a:r>
              <a:rPr lang="zh-CN" altLang="en-US" sz="4800" b="1" dirty="0">
                <a:solidFill>
                  <a:srgbClr val="0070C0"/>
                </a:solidFill>
              </a:rPr>
              <a:t>圣灵说，犹太人在耶路撒冷，要如此捆绑这腰带的主人，把他交在外邦人手里</a:t>
            </a:r>
            <a:r>
              <a:rPr lang="zh-CN" altLang="en-US" sz="4800" b="1" dirty="0"/>
              <a:t>。</a:t>
            </a:r>
            <a:r>
              <a:rPr lang="en-US" altLang="zh-CN" sz="4800" b="1" dirty="0"/>
              <a:t>12</a:t>
            </a:r>
            <a:r>
              <a:rPr lang="zh-CN" altLang="en-US" sz="4800" b="1" dirty="0"/>
              <a:t>我们和那本地的人，听见这话，都苦劝保罗不要上耶路撒冷去。</a:t>
            </a:r>
            <a:r>
              <a:rPr lang="en-US" altLang="zh-CN" sz="4800" b="1" dirty="0"/>
              <a:t>13</a:t>
            </a:r>
            <a:r>
              <a:rPr lang="zh-CN" altLang="en-US" sz="4800" b="1" dirty="0">
                <a:solidFill>
                  <a:srgbClr val="0070C0"/>
                </a:solidFill>
              </a:rPr>
              <a:t>保罗说，你们为什么这样痛哭，使我心碎呢？我为主耶稣的名，不但被人捆绑，就是死在耶路撒冷，也是愿意的</a:t>
            </a:r>
            <a:r>
              <a:rPr lang="zh-CN" altLang="en-US" sz="4800" b="1" dirty="0"/>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12192000" cy="6858000"/>
          </a:xfrm>
        </p:spPr>
        <p:txBody>
          <a:bodyPr/>
          <a:lstStyle/>
          <a:p>
            <a:pPr algn="l"/>
            <a:r>
              <a:rPr lang="en-US" altLang="zh-CN" sz="4000" b="1" dirty="0"/>
              <a:t>10After we had been there a number of days, a prophet named </a:t>
            </a:r>
            <a:r>
              <a:rPr lang="en-US" altLang="zh-CN" sz="4000" b="1" dirty="0" err="1"/>
              <a:t>Agabus</a:t>
            </a:r>
            <a:r>
              <a:rPr lang="en-US" altLang="zh-CN" sz="4000" b="1" dirty="0"/>
              <a:t> came down from Judea. 11Coming over to us, he took Paul’s belt, tied his own hands and feet with it and said, “</a:t>
            </a:r>
            <a:r>
              <a:rPr lang="en-US" altLang="zh-CN" sz="4000" b="1" dirty="0">
                <a:solidFill>
                  <a:srgbClr val="0070C0"/>
                </a:solidFill>
              </a:rPr>
              <a:t>The Holy Spirit says, ‘In this way the Jewish leaders in Jerusalem will bind the owner of this belt and will hand him over to the Gentiles.</a:t>
            </a:r>
            <a:r>
              <a:rPr lang="en-US" altLang="zh-CN" sz="4000" b="1" dirty="0"/>
              <a:t>’ ”12When we heard this, we and the people there pleaded with Paul not to go up to Jerusalem. 13Then Paul answered, “</a:t>
            </a:r>
            <a:r>
              <a:rPr lang="en-US" altLang="zh-CN" sz="4000" b="1" dirty="0">
                <a:solidFill>
                  <a:srgbClr val="0070C0"/>
                </a:solidFill>
              </a:rPr>
              <a:t>Why are you weeping and breaking my heart? I am ready not only to be bound, but also to die in Jerusalem for the name of the Lord Jesus</a:t>
            </a:r>
            <a:r>
              <a:rPr lang="en-US" altLang="zh-CN" sz="4000" b="1" dirty="0"/>
              <a:t>.”</a:t>
            </a:r>
            <a:endParaRPr lang="zh-CN" altLang="en-US" sz="4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12192000" cy="4953011"/>
          </a:xfrm>
        </p:spPr>
        <p:txBody>
          <a:bodyPr/>
          <a:lstStyle/>
          <a:p>
            <a:r>
              <a:rPr lang="en-US" altLang="zh-CN" sz="4800" b="1" dirty="0"/>
              <a:t>1</a:t>
            </a:r>
            <a:r>
              <a:rPr lang="zh-CN" altLang="en-US" sz="4800" b="1" dirty="0"/>
              <a:t>，保罗从基督身上学会了什么是真实的爱</a:t>
            </a:r>
            <a:br>
              <a:rPr lang="en-US" altLang="zh-CN" sz="4800" b="1" dirty="0"/>
            </a:br>
            <a:br>
              <a:rPr lang="en-US" altLang="zh-CN" sz="4800" b="1" dirty="0"/>
            </a:br>
            <a:r>
              <a:rPr lang="en-US" sz="4800" b="1" dirty="0"/>
              <a:t>2</a:t>
            </a:r>
            <a:r>
              <a:rPr lang="zh-CN" altLang="en-US" sz="4800" b="1" dirty="0"/>
              <a:t>，</a:t>
            </a:r>
            <a:r>
              <a:rPr lang="en-US" sz="4800" b="1" dirty="0"/>
              <a:t>Paul Learned from Christ What True Love Is</a:t>
            </a:r>
            <a:endParaRPr lang="zh-CN" altLang="en-US" sz="48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3"/>
          <p:cNvSpPr txBox="1">
            <a:spLocks noGrp="1"/>
          </p:cNvSpPr>
          <p:nvPr>
            <p:ph type="title"/>
          </p:nvPr>
        </p:nvSpPr>
        <p:spPr>
          <a:xfrm>
            <a:off x="0" y="2"/>
            <a:ext cx="12192000" cy="4572007"/>
          </a:xfrm>
          <a:prstGeom prst="rect">
            <a:avLst/>
          </a:prstGeom>
          <a:noFill/>
          <a:ln>
            <a:noFill/>
          </a:ln>
        </p:spPr>
        <p:txBody>
          <a:bodyPr spcFirstLastPara="1" vert="horz" wrap="square" lIns="121900" tIns="60933" rIns="121900" bIns="60933" numCol="1" anchor="ctr" anchorCtr="0" compatLnSpc="1">
            <a:noAutofit/>
          </a:bodyPr>
          <a:lstStyle/>
          <a:p>
            <a:pPr>
              <a:spcBef>
                <a:spcPts val="0"/>
              </a:spcBef>
              <a:spcAft>
                <a:spcPts val="0"/>
              </a:spcAft>
              <a:buSzPts val="1400"/>
            </a:pPr>
            <a:r>
              <a:rPr lang="en-US" sz="5333" b="1" dirty="0" err="1">
                <a:latin typeface="汉仪中楷简" panose="02010604000101010101" pitchFamily="2" charset="-122"/>
                <a:ea typeface="汉仪中楷简" panose="02010604000101010101" pitchFamily="2" charset="-122"/>
                <a:cs typeface="Arial" panose="020B0604020202020204"/>
                <a:sym typeface="Arial" panose="020B0604020202020204"/>
              </a:rPr>
              <a:t>总结</a:t>
            </a:r>
            <a:br>
              <a:rPr lang="en-US" sz="5333" b="1" dirty="0">
                <a:latin typeface="Arial" panose="020B0604020202020204"/>
                <a:ea typeface="Arial" panose="020B0604020202020204"/>
                <a:cs typeface="Arial" panose="020B0604020202020204"/>
                <a:sym typeface="Arial" panose="020B0604020202020204"/>
              </a:rPr>
            </a:br>
            <a:r>
              <a:rPr lang="en-US" sz="5333" b="1" dirty="0">
                <a:latin typeface="Calibri" panose="020F0502020204030204" pitchFamily="34" charset="0"/>
                <a:ea typeface="Arial" panose="020B0604020202020204"/>
                <a:cs typeface="Calibri" panose="020F0502020204030204" pitchFamily="34" charset="0"/>
                <a:sym typeface="Arial" panose="020B0604020202020204"/>
              </a:rPr>
              <a:t>Summary</a:t>
            </a:r>
            <a:endParaRPr sz="5333" dirty="0">
              <a:latin typeface="Calibri" panose="020F0502020204030204" pitchFamily="34" charset="0"/>
              <a:ea typeface="Arial" panose="020B0604020202020204"/>
              <a:cs typeface="Calibri" panose="020F0502020204030204" pitchFamily="34" charset="0"/>
              <a:sym typeface="Arial" panose="020B0604020202020204"/>
            </a:endParaRPr>
          </a:p>
        </p:txBody>
      </p:sp>
      <p:sp>
        <p:nvSpPr>
          <p:cNvPr id="3" name="标题 1"/>
          <p:cNvSpPr txBox="1"/>
          <p:nvPr/>
        </p:nvSpPr>
        <p:spPr bwMode="auto">
          <a:xfrm>
            <a:off x="0" y="3124200"/>
            <a:ext cx="12192000" cy="3733800"/>
          </a:xfrm>
          <a:prstGeom prst="rect">
            <a:avLst/>
          </a:prstGeom>
          <a:noFill/>
          <a:ln w="9525">
            <a:noFill/>
            <a:miter lim="800000"/>
          </a:ln>
        </p:spPr>
        <p:txBody>
          <a:bodyPr vert="horz" wrap="square" lIns="121920" tIns="60960" rIns="121920" bIns="60960" numCol="1" anchor="ctr" anchorCtr="0" compatLnSpc="1"/>
          <a:lstStyle/>
          <a:p>
            <a:pPr defTabSz="1219170" eaLnBrk="0" fontAlgn="base" hangingPunct="0">
              <a:spcBef>
                <a:spcPct val="0"/>
              </a:spcBef>
              <a:spcAft>
                <a:spcPct val="0"/>
              </a:spcAft>
              <a:defRPr/>
            </a:pPr>
            <a:endParaRPr lang="zh-CN" altLang="en-US" sz="4267" b="1" dirty="0">
              <a:solidFill>
                <a:prstClr val="black"/>
              </a:solidFill>
              <a:latin typeface="宋体" panose="02010600030101010101" pitchFamily="2" charset="-122"/>
              <a:ea typeface="宋体" panose="02010600030101010101" pitchFamily="2" charset="-122"/>
            </a:endParaRPr>
          </a:p>
        </p:txBody>
      </p:sp>
      <p:sp>
        <p:nvSpPr>
          <p:cNvPr id="4" name="标题 1"/>
          <p:cNvSpPr txBox="1"/>
          <p:nvPr/>
        </p:nvSpPr>
        <p:spPr bwMode="auto">
          <a:xfrm>
            <a:off x="0" y="4140200"/>
            <a:ext cx="6191251" cy="1955819"/>
          </a:xfrm>
          <a:prstGeom prst="rect">
            <a:avLst/>
          </a:prstGeom>
          <a:noFill/>
          <a:ln w="9525">
            <a:noFill/>
            <a:miter lim="800000"/>
          </a:ln>
        </p:spPr>
        <p:txBody>
          <a:bodyPr vert="horz" wrap="square" lIns="121920" tIns="60960" rIns="121920" bIns="60960" numCol="1" anchor="ctr" anchorCtr="0" compatLnSpc="1"/>
          <a:lstStyle/>
          <a:p>
            <a:pPr defTabSz="1219170" eaLnBrk="0" fontAlgn="base" hangingPunct="0">
              <a:spcBef>
                <a:spcPct val="0"/>
              </a:spcBef>
              <a:spcAft>
                <a:spcPct val="0"/>
              </a:spcAft>
              <a:defRPr/>
            </a:pPr>
            <a:endParaRPr lang="en-US" sz="4800" dirty="0">
              <a:solidFill>
                <a:prstClr val="black"/>
              </a:solidFill>
              <a:latin typeface="Calibri"/>
              <a:ea typeface="宋体" panose="02010600030101010101" pitchFamily="2" charset="-122"/>
            </a:endParaRPr>
          </a:p>
        </p:txBody>
      </p:sp>
      <p:sp>
        <p:nvSpPr>
          <p:cNvPr id="7" name="标题 1"/>
          <p:cNvSpPr txBox="1"/>
          <p:nvPr/>
        </p:nvSpPr>
        <p:spPr bwMode="auto">
          <a:xfrm>
            <a:off x="0" y="3429000"/>
            <a:ext cx="12192000" cy="3149600"/>
          </a:xfrm>
          <a:prstGeom prst="rect">
            <a:avLst/>
          </a:prstGeom>
          <a:noFill/>
          <a:ln w="9525">
            <a:noFill/>
            <a:miter lim="800000"/>
          </a:ln>
        </p:spPr>
        <p:txBody>
          <a:bodyPr vert="horz" wrap="square" lIns="121920" tIns="60960" rIns="121920" bIns="60960" numCol="1" anchor="ctr" anchorCtr="0" compatLnSpc="1"/>
          <a:lstStyle/>
          <a:p>
            <a:pPr defTabSz="1219170" eaLnBrk="0" fontAlgn="base" hangingPunct="0">
              <a:spcBef>
                <a:spcPct val="0"/>
              </a:spcBef>
              <a:spcAft>
                <a:spcPct val="0"/>
              </a:spcAft>
              <a:defRPr/>
            </a:pPr>
            <a:endParaRPr lang="zh-CN" altLang="en-US" sz="4267" b="1" dirty="0">
              <a:solidFill>
                <a:srgbClr val="0070C0"/>
              </a:solidFill>
              <a:latin typeface="Calibri"/>
              <a:ea typeface="汉仪中楷简"/>
            </a:endParaRPr>
          </a:p>
        </p:txBody>
      </p:sp>
      <p:sp>
        <p:nvSpPr>
          <p:cNvPr id="6" name="标题 1"/>
          <p:cNvSpPr txBox="1"/>
          <p:nvPr/>
        </p:nvSpPr>
        <p:spPr bwMode="auto">
          <a:xfrm>
            <a:off x="0" y="2616200"/>
            <a:ext cx="12192000" cy="4241800"/>
          </a:xfrm>
          <a:prstGeom prst="rect">
            <a:avLst/>
          </a:prstGeom>
          <a:noFill/>
          <a:ln w="9525">
            <a:noFill/>
            <a:miter lim="800000"/>
          </a:ln>
        </p:spPr>
        <p:txBody>
          <a:bodyPr vert="horz" wrap="square" lIns="121920" tIns="60960" rIns="121920" bIns="60960" numCol="1" anchor="ctr" anchorCtr="0" compatLnSpc="1"/>
          <a:lstStyle/>
          <a:p>
            <a:pPr defTabSz="1219170" eaLnBrk="0" fontAlgn="base" hangingPunct="0">
              <a:spcBef>
                <a:spcPct val="0"/>
              </a:spcBef>
              <a:spcAft>
                <a:spcPct val="0"/>
              </a:spcAft>
              <a:defRPr/>
            </a:pPr>
            <a:br>
              <a:rPr lang="en-US" altLang="zh-CN" sz="4800" b="1" dirty="0">
                <a:solidFill>
                  <a:prstClr val="black"/>
                </a:solidFill>
                <a:latin typeface="Calibri"/>
                <a:ea typeface="汉仪中楷简"/>
              </a:rPr>
            </a:br>
            <a:br>
              <a:rPr lang="zh-CN" altLang="en-US" sz="1067" b="1" dirty="0">
                <a:solidFill>
                  <a:prstClr val="black"/>
                </a:solidFill>
                <a:latin typeface="Calibri"/>
                <a:ea typeface="汉仪中楷简"/>
              </a:rPr>
            </a:br>
            <a:endParaRPr lang="zh-CN" altLang="en-US" sz="4800" b="1" dirty="0">
              <a:solidFill>
                <a:srgbClr val="0070C0"/>
              </a:solidFill>
              <a:latin typeface="Calibri"/>
              <a:ea typeface="汉仪中楷简"/>
            </a:endParaRPr>
          </a:p>
        </p:txBody>
      </p:sp>
      <p:sp>
        <p:nvSpPr>
          <p:cNvPr id="8" name="标题 1"/>
          <p:cNvSpPr txBox="1"/>
          <p:nvPr/>
        </p:nvSpPr>
        <p:spPr bwMode="auto">
          <a:xfrm>
            <a:off x="0" y="1701800"/>
            <a:ext cx="12192000" cy="5156200"/>
          </a:xfrm>
          <a:prstGeom prst="rect">
            <a:avLst/>
          </a:prstGeom>
          <a:noFill/>
          <a:ln w="9525">
            <a:noFill/>
            <a:miter lim="800000"/>
          </a:ln>
        </p:spPr>
        <p:txBody>
          <a:bodyPr vert="horz" wrap="square" lIns="121920" tIns="60960" rIns="121920" bIns="60960" numCol="1" anchor="ctr" anchorCtr="0" compatLnSpc="1"/>
          <a:lstStyle/>
          <a:p>
            <a:pPr defTabSz="1219170" eaLnBrk="0" fontAlgn="base" hangingPunct="0">
              <a:spcBef>
                <a:spcPct val="0"/>
              </a:spcBef>
              <a:spcAft>
                <a:spcPct val="0"/>
              </a:spcAft>
              <a:defRPr/>
            </a:pPr>
            <a:endParaRPr lang="en-US" sz="4533" b="1" dirty="0">
              <a:solidFill>
                <a:srgbClr val="0070C0"/>
              </a:solidFill>
              <a:latin typeface="Calibri"/>
              <a:ea typeface="宋体" panose="02010600030101010101" pitchFamily="2" charset="-122"/>
            </a:endParaRPr>
          </a:p>
        </p:txBody>
      </p:sp>
      <p:sp>
        <p:nvSpPr>
          <p:cNvPr id="10" name="标题 1"/>
          <p:cNvSpPr txBox="1"/>
          <p:nvPr/>
        </p:nvSpPr>
        <p:spPr bwMode="auto">
          <a:xfrm>
            <a:off x="711200" y="2717800"/>
            <a:ext cx="10668000" cy="4140200"/>
          </a:xfrm>
          <a:prstGeom prst="rect">
            <a:avLst/>
          </a:prstGeom>
          <a:noFill/>
          <a:ln w="9525">
            <a:noFill/>
            <a:miter lim="800000"/>
          </a:ln>
        </p:spPr>
        <p:txBody>
          <a:bodyPr vert="horz" wrap="square" lIns="121920" tIns="60960" rIns="121920" bIns="60960" numCol="1" anchor="ctr" anchorCtr="0" compatLnSpc="1"/>
          <a:lstStyle/>
          <a:p>
            <a:pPr defTabSz="1219170" eaLnBrk="0" fontAlgn="base" hangingPunct="0">
              <a:spcBef>
                <a:spcPct val="0"/>
              </a:spcBef>
              <a:spcAft>
                <a:spcPct val="0"/>
              </a:spcAft>
              <a:defRPr/>
            </a:pPr>
            <a:endParaRPr lang="zh-CN" altLang="en-US" sz="4800" b="1" dirty="0">
              <a:solidFill>
                <a:prstClr val="black"/>
              </a:solidFill>
              <a:latin typeface="Calibri"/>
              <a:ea typeface="宋体" panose="02010600030101010101" pitchFamily="2" charset="-122"/>
            </a:endParaRPr>
          </a:p>
        </p:txBody>
      </p:sp>
    </p:spTree>
  </p:cSld>
  <p:clrMapOvr>
    <a:masterClrMapping/>
  </p:clrMapOvr>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4973</TotalTime>
  <Words>1301</Words>
  <Application>Microsoft Office PowerPoint</Application>
  <PresentationFormat>Widescreen</PresentationFormat>
  <Paragraphs>18</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宋体</vt:lpstr>
      <vt:lpstr>汉仪中楷简</vt:lpstr>
      <vt:lpstr>Arial</vt:lpstr>
      <vt:lpstr>Calibri</vt:lpstr>
      <vt:lpstr>1_Office 主题</vt:lpstr>
      <vt:lpstr>效法我，像我效法基督 Imitate Me, as I Imitate Christ   罗/Rom. 9：1-5</vt:lpstr>
      <vt:lpstr>祈祷/Prayer</vt:lpstr>
      <vt:lpstr>一、保罗为什么“忧伤”——因他看见同胞的属灵需要  I. Why Was Paul “Sorrowful”? — Because He Saw the Spiritual Need of His Fellow Israelites</vt:lpstr>
      <vt:lpstr>9:1-3我在基督里说真话，并不谎言，有我良心被圣灵感动，给我作见证。我是大有忧愁，心里时常伤痛。为我弟兄，我骨肉之亲，就是自己被咒诅，与基督分离，我也愿意。  1  I speak the truth in Christ—I am not lying, my conscience confirms it through the Holy Spirit— 2I have great sorrow and unceasing anguish in my heart. 3For I could wish that I myself were cursed and cut off from Christ for the sake of my people, those of my own race.</vt:lpstr>
      <vt:lpstr>二、保罗为什么能够爱——因他经历了恩典、从基督身上看见了榜样 II. Why Was Paul Able to Love? — Because He experienced Grace in His Own Life and saw the Example of Christ  1、他从同胞身上看到了“过去的自已” 1. He Saw His “Former Self” in His Fellow Israelites</vt:lpstr>
      <vt:lpstr>徒13：49于是主的道，传遍了那一带地方。50但犹太人挑唆虔敬尊贵的妇女，和城内有名望的人，逼迫保罗，巴拿巴，将他们赶出境外。   49The word of the Lord spread through the whole region. 50But the Jewish leaders incited the God-fearing women of high standing and the leading men of the city. They stirred up persecution against Paul and Barnabas, and expelled them from their region. </vt:lpstr>
      <vt:lpstr>14：19但有些犹太人，从安提阿和以哥念来，挑唆众人，就用石头打保罗，以为他是死了，便拖到城外。20门徒正围着他，他就起来，走进城去。第二天，同巴拿巴往特庇去，  19Then some Jews came from Antioch and Iconium and won the crowd over. They stoned Paul and dragged him outside the city, thinking he was dead. 20But after the disciples had gathered around him, he got up and went back into the city. The next day he and Barnabas left for Derbe.</vt:lpstr>
      <vt:lpstr>17：5但那不信的犹太人心里嫉妒，招聚了些市井匪类，搭伙成群，耸动合城的人，闯进耶孙的家，要将保罗西拉带到百姓那里。   5But other Jews were jealous; so they rounded up some bad characters from the marketplace, formed a mob and started a riot in the city. They rushed to Jason’s house in search of Paul and Silas in order to bring them out to the crowd. </vt:lpstr>
      <vt:lpstr>      18：5保罗为道迫切，向犹太人证明耶稣是基督。6他们既抗拒，毁谤，保罗就抖着衣裳说，你们的罪归到你们自己头上，与我无干，从今以后，我要往外邦人那里去。       5When Silas and Timothy came from Macedonia, Paul devoted himself exclusively to preaching, testifying to the Jews that Jesus was the Messiah. 6But when they opposed Paul and became abusive, he shook out his clothes in protest and said to them, “Your blood be on your own heads! I am innocent of it. From now on I will go to the Gentiles.”</vt:lpstr>
      <vt:lpstr>提前1:13我从前是亵渎神的，逼迫人的，侮慢人的；然而我还蒙了怜悯，因我是不信不明白的时候而做的。   13Even though I was once a blasphemer and a persecutor and a violent man, I was shown mercy because I acted in ignorance and unbelief.</vt:lpstr>
      <vt:lpstr>2、保罗有一个榜样——主耶稣基督 2. Paul had an example—the Lord Jesus Christ</vt:lpstr>
      <vt:lpstr>三、保罗的呼召——效法我，像我效法基督  III. Paul’s Calling — “Imitate Me, as I Imitate Christ”</vt:lpstr>
      <vt:lpstr>1、 保罗从基督身上学会了走十字架的道路  1. Paul Learned from Christ to Walk the Way of the Cross</vt:lpstr>
      <vt:lpstr>徒21：10有一个先知，名叫亚迦布，从犹太下来。11到了我们这里，就拿保罗的腰带，捆上自己的手脚，说，圣灵说，犹太人在耶路撒冷，要如此捆绑这腰带的主人，把他交在外邦人手里。12我们和那本地的人，听见这话，都苦劝保罗不要上耶路撒冷去。13保罗说，你们为什么这样痛哭，使我心碎呢？我为主耶稣的名，不但被人捆绑，就是死在耶路撒冷，也是愿意的。</vt:lpstr>
      <vt:lpstr>10After we had been there a number of days, a prophet named Agabus came down from Judea. 11Coming over to us, he took Paul’s belt, tied his own hands and feet with it and said, “The Holy Spirit says, ‘In this way the Jewish leaders in Jerusalem will bind the owner of this belt and will hand him over to the Gentiles.’ ”12When we heard this, we and the people there pleaded with Paul not to go up to Jerusalem. 13Then Paul answered, “Why are you weeping and breaking my heart? I am ready not only to be bound, but also to die in Jerusalem for the name of the Lord Jesus.”</vt:lpstr>
      <vt:lpstr>1，保罗从基督身上学会了什么是真实的爱  2，Paul Learned from Christ What True Love Is</vt:lpstr>
      <vt:lpstr>总结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Qianqian Chen</dc:creator>
  <cp:lastModifiedBy>Eva Li</cp:lastModifiedBy>
  <cp:revision>551</cp:revision>
  <dcterms:created xsi:type="dcterms:W3CDTF">2018-06-05T19:05:47Z</dcterms:created>
  <dcterms:modified xsi:type="dcterms:W3CDTF">2026-10-09T14:01:52Z</dcterms:modified>
</cp:coreProperties>
</file>